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
  </p:notesMasterIdLst>
  <p:sldIdLst>
    <p:sldId id="295" r:id="rId2"/>
    <p:sldId id="292" r:id="rId3"/>
    <p:sldId id="294" r:id="rId4"/>
    <p:sldId id="286" r:id="rId5"/>
    <p:sldId id="287" r:id="rId6"/>
    <p:sldId id="288" r:id="rId7"/>
    <p:sldId id="289" r:id="rId8"/>
    <p:sldId id="290"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14E36BA-E87D-4488-B953-1254DB2A6DCF}"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5297602-5697-4447-981C-6A899644E442}"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2062F7-129A-4640-B1E8-116F50A0BAA3}"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7EA52AC-CF45-49C1-B3F0-ED1AE724019C}"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82062F7-129A-4640-B1E8-116F50A0BAA3}"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7EA52AC-CF45-49C1-B3F0-ED1AE724019C}"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7" name="Rectangle 6"/>
          <p:cNvSpPr/>
          <p:nvPr/>
        </p:nvSpPr>
        <p:spPr>
          <a:xfrm>
            <a:off x="0" y="3929066"/>
            <a:ext cx="8929718" cy="2308324"/>
          </a:xfrm>
          <a:prstGeom prst="rect">
            <a:avLst/>
          </a:prstGeom>
        </p:spPr>
        <p:txBody>
          <a:bodyPr wrap="square">
            <a:spAutoFit/>
          </a:bodyPr>
          <a:lstStyle/>
          <a:p>
            <a:pPr algn="ctr"/>
            <a:endParaRPr lang="ar-IQ" sz="2400" dirty="0" smtClean="0"/>
          </a:p>
          <a:p>
            <a:pPr algn="ctr"/>
            <a:r>
              <a:rPr lang="en-US" sz="2400" dirty="0" smtClean="0"/>
              <a:t> </a:t>
            </a:r>
            <a:r>
              <a:rPr lang="en-US" sz="2400" b="1" dirty="0" smtClean="0"/>
              <a:t>Prepared </a:t>
            </a:r>
            <a:r>
              <a:rPr lang="en-US" sz="2400" b="1" dirty="0" smtClean="0"/>
              <a:t>by</a:t>
            </a:r>
            <a:endParaRPr lang="ar-IQ" sz="2400" b="1" dirty="0" smtClean="0"/>
          </a:p>
          <a:p>
            <a:pPr algn="ctr"/>
            <a:r>
              <a:rPr lang="en-US" sz="2400" b="1" dirty="0" smtClean="0"/>
              <a:t> </a:t>
            </a:r>
            <a:endParaRPr lang="en-US" sz="2400" b="1" dirty="0" smtClean="0"/>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t>
            </a:r>
            <a:r>
              <a:rPr lang="en-US" sz="2400" dirty="0" smtClean="0"/>
              <a:t>Ahmed                    Dr. </a:t>
            </a:r>
            <a:r>
              <a:rPr lang="en-US" sz="2400" dirty="0" err="1" smtClean="0"/>
              <a:t>Rawa</a:t>
            </a:r>
            <a:r>
              <a:rPr lang="en-US" sz="2400" dirty="0" smtClean="0"/>
              <a:t> Abdul </a:t>
            </a:r>
            <a:r>
              <a:rPr lang="en-US" sz="2400" dirty="0" err="1" smtClean="0"/>
              <a:t>Redha</a:t>
            </a:r>
            <a:r>
              <a:rPr lang="en-US" sz="2400" dirty="0" smtClean="0"/>
              <a:t> Aziz</a:t>
            </a:r>
            <a:endParaRPr lang="en-US" sz="2400" dirty="0" smtClean="0"/>
          </a:p>
          <a:p>
            <a:r>
              <a:rPr lang="en-US" sz="2400" b="1" dirty="0" err="1" smtClean="0"/>
              <a:t>Ph.D</a:t>
            </a:r>
            <a:r>
              <a:rPr lang="en-US" sz="2400" b="1" dirty="0" smtClean="0"/>
              <a:t> </a:t>
            </a:r>
            <a:r>
              <a:rPr lang="en-US" sz="2400" b="1" dirty="0" smtClean="0"/>
              <a:t>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14620"/>
            <a:ext cx="8229600" cy="1143000"/>
          </a:xfrm>
        </p:spPr>
        <p:txBody>
          <a:bodyPr>
            <a:normAutofit/>
          </a:bodyPr>
          <a:lstStyle/>
          <a:p>
            <a:r>
              <a:rPr lang="en-US" dirty="0" smtClean="0"/>
              <a:t>DNA extraction by boiling</a:t>
            </a:r>
            <a:endParaRPr lang="ar-IQ" dirty="0"/>
          </a:p>
        </p:txBody>
      </p:sp>
      <p:sp>
        <p:nvSpPr>
          <p:cNvPr id="3" name="Content Placeholder 2"/>
          <p:cNvSpPr>
            <a:spLocks noGrp="1"/>
          </p:cNvSpPr>
          <p:nvPr>
            <p:ph idx="1"/>
          </p:nvPr>
        </p:nvSpPr>
        <p:spPr>
          <a:xfrm>
            <a:off x="457200" y="4429132"/>
            <a:ext cx="8229600" cy="1697031"/>
          </a:xfrm>
        </p:spPr>
        <p:txBody>
          <a:bodyPr/>
          <a:lstStyle/>
          <a:p>
            <a:pPr algn="ctr">
              <a:buNone/>
            </a:pPr>
            <a:r>
              <a:rPr lang="en-US" dirty="0" smtClean="0"/>
              <a:t>LAB ((4))</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DNA extraction by boiling</a:t>
            </a:r>
            <a:endParaRPr lang="en-US" dirty="0"/>
          </a:p>
        </p:txBody>
      </p:sp>
      <p:sp>
        <p:nvSpPr>
          <p:cNvPr id="3" name="Content Placeholder 2"/>
          <p:cNvSpPr>
            <a:spLocks noGrp="1"/>
          </p:cNvSpPr>
          <p:nvPr>
            <p:ph idx="1"/>
          </p:nvPr>
        </p:nvSpPr>
        <p:spPr/>
        <p:txBody>
          <a:bodyPr/>
          <a:lstStyle/>
          <a:p>
            <a:pPr lvl="0" algn="just" rtl="0"/>
            <a:r>
              <a:rPr lang="en-US" dirty="0" smtClean="0"/>
              <a:t>The science of molecular biology has become an integral part of all medical research </a:t>
            </a:r>
            <a:r>
              <a:rPr lang="en-US" dirty="0" err="1" smtClean="0"/>
              <a:t>ﬁelds</a:t>
            </a:r>
            <a:r>
              <a:rPr lang="en-US" dirty="0" smtClean="0"/>
              <a:t> including bacteriology. Techniques including 1- polymerase chain reaction (PCR), 2- restriction fragment length polymorphism (RFLP),3- hybridization techniques and DNA sequencing are being extensively used in </a:t>
            </a:r>
            <a:r>
              <a:rPr lang="en-US" dirty="0" err="1" smtClean="0"/>
              <a:t>identiﬁcation</a:t>
            </a:r>
            <a:r>
              <a:rPr lang="en-US" dirty="0" smtClean="0"/>
              <a:t> and </a:t>
            </a:r>
            <a:r>
              <a:rPr lang="en-US" dirty="0" err="1" smtClean="0"/>
              <a:t>classiﬁcation</a:t>
            </a:r>
            <a:r>
              <a:rPr lang="en-US" dirty="0" smtClean="0"/>
              <a:t> of different</a:t>
            </a:r>
          </a:p>
          <a:p>
            <a:pPr algn="just" rtl="0"/>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86544"/>
          </a:xfrm>
        </p:spPr>
        <p:txBody>
          <a:bodyPr>
            <a:normAutofit fontScale="85000" lnSpcReduction="20000"/>
          </a:bodyPr>
          <a:lstStyle/>
          <a:p>
            <a:pPr lvl="0" algn="just" rtl="0"/>
            <a:r>
              <a:rPr lang="en-US" dirty="0" smtClean="0"/>
              <a:t>bacterial species and subspecies. In fact, many bacterial strains are now </a:t>
            </a:r>
            <a:r>
              <a:rPr lang="en-US" dirty="0" err="1" smtClean="0"/>
              <a:t>classiﬁed</a:t>
            </a:r>
            <a:r>
              <a:rPr lang="en-US" dirty="0" smtClean="0"/>
              <a:t> based solely on molecular characteristics. Molecular techniques in bacteriology usually start with bacterial DNA extraction and </a:t>
            </a:r>
            <a:r>
              <a:rPr lang="en-US" dirty="0" err="1" smtClean="0"/>
              <a:t>puriﬁcation</a:t>
            </a:r>
            <a:r>
              <a:rPr lang="en-US" dirty="0" smtClean="0"/>
              <a:t>. A large number of  DNA extraction methods (performed </a:t>
            </a:r>
            <a:r>
              <a:rPr lang="en-US" u="sng" dirty="0" smtClean="0"/>
              <a:t>manually</a:t>
            </a:r>
            <a:r>
              <a:rPr lang="en-US" dirty="0" smtClean="0"/>
              <a:t> or by </a:t>
            </a:r>
            <a:r>
              <a:rPr lang="en-US" u="sng" dirty="0" smtClean="0"/>
              <a:t>automation</a:t>
            </a:r>
            <a:r>
              <a:rPr lang="en-US" dirty="0" smtClean="0"/>
              <a:t>) have been and are still being  developed, each of which has its own advantages and </a:t>
            </a:r>
            <a:r>
              <a:rPr lang="en-US" dirty="0" err="1" smtClean="0"/>
              <a:t>disadvantages.two</a:t>
            </a:r>
            <a:r>
              <a:rPr lang="en-US" dirty="0" smtClean="0"/>
              <a:t> very simple methods that may be used to extract bacterial DNA using heat only in a very simple manner.</a:t>
            </a:r>
          </a:p>
          <a:p>
            <a:pPr lvl="0" algn="just" rtl="0"/>
            <a:r>
              <a:rPr lang="en-US" dirty="0" smtClean="0"/>
              <a:t> Using heat for bacterial DNA extraction is not new. High temperature exposure is known to cause damage to cell membranes and cell walls. The </a:t>
            </a:r>
            <a:r>
              <a:rPr lang="en-US" dirty="0" err="1" smtClean="0"/>
              <a:t>reporte</a:t>
            </a:r>
            <a:r>
              <a:rPr lang="en-US" dirty="0" smtClean="0"/>
              <a:t> explained  that heating at 94 °C for two minutes was enough to denature cell walls. Low temperatures were also observed to destroy cell walls and membranes. Freezing induces crystallization of water inside cells which leads to destruction of  </a:t>
            </a:r>
            <a:r>
              <a:rPr lang="en-US" dirty="0" err="1" smtClean="0"/>
              <a:t>cytoplasmic</a:t>
            </a:r>
            <a:r>
              <a:rPr lang="en-US" dirty="0" smtClean="0"/>
              <a:t> structures.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6000792"/>
          </a:xfrm>
        </p:spPr>
        <p:txBody>
          <a:bodyPr>
            <a:normAutofit fontScale="62500" lnSpcReduction="20000"/>
          </a:bodyPr>
          <a:lstStyle/>
          <a:p>
            <a:pPr lvl="0" algn="just" rtl="0"/>
            <a:r>
              <a:rPr lang="en-US" sz="4000" dirty="0" smtClean="0"/>
              <a:t>In fact, some researchers used cycles of freezing and thawing to obtain bacterial DNA. In practice, heating bacterial material for DNA extraction purposes was performed by boiling in a water bath or on hot blocks, or using microwave ovens. </a:t>
            </a:r>
          </a:p>
          <a:p>
            <a:pPr lvl="0" algn="just" rtl="0"/>
            <a:r>
              <a:rPr lang="en-US" sz="4000" dirty="0" smtClean="0"/>
              <a:t>Microwaves can cause many different biological effects; these are mainly due to the heating process (thermal effects) but there are also </a:t>
            </a:r>
            <a:r>
              <a:rPr lang="en-US" sz="4000" dirty="0" err="1" smtClean="0"/>
              <a:t>athermal</a:t>
            </a:r>
            <a:r>
              <a:rPr lang="en-US" sz="4000" dirty="0" smtClean="0"/>
              <a:t> effects on cellular </a:t>
            </a:r>
            <a:r>
              <a:rPr lang="en-US" sz="4000" dirty="0" err="1" smtClean="0"/>
              <a:t>material,which</a:t>
            </a:r>
            <a:r>
              <a:rPr lang="en-US" sz="4000" dirty="0" smtClean="0"/>
              <a:t> were thought to be due to acceleration and collision of ions with other molecules, partitioning of ions, or altering the polarity of molecules in alternating electric </a:t>
            </a:r>
            <a:r>
              <a:rPr lang="en-US" sz="4000" dirty="0" err="1" smtClean="0"/>
              <a:t>ﬁelds</a:t>
            </a:r>
            <a:r>
              <a:rPr lang="en-US" sz="4000" dirty="0" smtClean="0"/>
              <a:t>. The use of heat has been improved in two </a:t>
            </a:r>
            <a:r>
              <a:rPr lang="en-US" sz="4000" dirty="0" err="1" smtClean="0"/>
              <a:t>simpliﬁed</a:t>
            </a:r>
            <a:r>
              <a:rPr lang="en-US" sz="4000" dirty="0" smtClean="0"/>
              <a:t> ways to extract DNA from bacteria. </a:t>
            </a:r>
          </a:p>
          <a:p>
            <a:pPr lvl="0" algn="just" rtl="0"/>
            <a:r>
              <a:rPr lang="en-US" sz="4000" dirty="0" smtClean="0"/>
              <a:t>To assess the suitability of the extracted DNA for performing molecular biology techniques, the extracted bacterial DNA was processed by 1- polymerase chain reaction (PCR), 2- restriction fragment length polymorphism (RFLP) and 3- DNA sequencing.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Methods for DNA extraction</a:t>
            </a:r>
            <a:endParaRPr lang="ar-IQ" sz="3200" dirty="0"/>
          </a:p>
        </p:txBody>
      </p:sp>
      <p:sp>
        <p:nvSpPr>
          <p:cNvPr id="3" name="Content Placeholder 2"/>
          <p:cNvSpPr>
            <a:spLocks noGrp="1"/>
          </p:cNvSpPr>
          <p:nvPr>
            <p:ph idx="1"/>
          </p:nvPr>
        </p:nvSpPr>
        <p:spPr/>
        <p:txBody>
          <a:bodyPr>
            <a:normAutofit fontScale="85000" lnSpcReduction="10000"/>
          </a:bodyPr>
          <a:lstStyle/>
          <a:p>
            <a:pPr algn="just" rtl="0"/>
            <a:r>
              <a:rPr lang="en-US" dirty="0" smtClean="0"/>
              <a:t>the presented methods (heat- treatment of bacteria) are very simple, cheap, quick  and successful methods for DNA extraction from bacteria in order to be used directly in molecular techniques, yielding excellent results as other more complicated methods for DNA extraction and </a:t>
            </a:r>
            <a:r>
              <a:rPr lang="en-US" dirty="0" err="1" smtClean="0"/>
              <a:t>puriﬁcation</a:t>
            </a:r>
            <a:r>
              <a:rPr lang="en-US" dirty="0" smtClean="0"/>
              <a:t>. This method may probably encourage trying the procedure on other types of biological specimens such as whole blood, culture cells, body </a:t>
            </a:r>
            <a:r>
              <a:rPr lang="en-US" dirty="0" err="1" smtClean="0"/>
              <a:t>ﬂuids</a:t>
            </a:r>
            <a:r>
              <a:rPr lang="en-US" dirty="0" smtClean="0"/>
              <a:t> and hair. </a:t>
            </a:r>
          </a:p>
          <a:p>
            <a:pPr lvl="0" algn="just" rtl="0">
              <a:buNone/>
            </a:pPr>
            <a:r>
              <a:rPr lang="en-US" dirty="0" smtClean="0"/>
              <a:t>1- In the </a:t>
            </a:r>
            <a:r>
              <a:rPr lang="en-US" dirty="0" err="1" smtClean="0"/>
              <a:t>ﬁrst</a:t>
            </a:r>
            <a:r>
              <a:rPr lang="en-US" dirty="0" smtClean="0"/>
              <a:t> method, two colonies of overnight growth bacteria were used.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214422"/>
            <a:ext cx="8229600" cy="4525963"/>
          </a:xfrm>
        </p:spPr>
        <p:txBody>
          <a:bodyPr>
            <a:normAutofit fontScale="77500" lnSpcReduction="20000"/>
          </a:bodyPr>
          <a:lstStyle/>
          <a:p>
            <a:pPr lvl="0" algn="just" rtl="0"/>
            <a:r>
              <a:rPr lang="en-US" dirty="0" smtClean="0"/>
              <a:t>The colonies were put in a test tube containing one ml of distilled water and boiled for 10 minutes in a water bath, </a:t>
            </a:r>
          </a:p>
          <a:p>
            <a:pPr lvl="0" algn="just" rtl="0"/>
            <a:r>
              <a:rPr lang="en-US" dirty="0" smtClean="0"/>
              <a:t>then  were centrifuged for </a:t>
            </a:r>
            <a:r>
              <a:rPr lang="en-US" dirty="0" err="1" smtClean="0"/>
              <a:t>ﬁve</a:t>
            </a:r>
            <a:r>
              <a:rPr lang="en-US" dirty="0" smtClean="0"/>
              <a:t> minutes at 1000 rpm. Five </a:t>
            </a:r>
            <a:r>
              <a:rPr lang="en-US" dirty="0" err="1" smtClean="0"/>
              <a:t>microliters</a:t>
            </a:r>
            <a:r>
              <a:rPr lang="en-US" dirty="0" smtClean="0"/>
              <a:t> of the supernatant were used for the PCR. </a:t>
            </a:r>
          </a:p>
          <a:p>
            <a:pPr lvl="0" algn="just" rtl="0">
              <a:buNone/>
            </a:pPr>
            <a:r>
              <a:rPr lang="en-US" dirty="0" smtClean="0"/>
              <a:t>2- The second method was based on using a National microwave oven (Matsushita Electric Industrial Company, Japan) to heat the bacterial colonies (two colonies dissolved in 500 </a:t>
            </a:r>
            <a:r>
              <a:rPr lang="en-US" dirty="0" err="1" smtClean="0"/>
              <a:t>μl</a:t>
            </a:r>
            <a:r>
              <a:rPr lang="en-US" dirty="0" smtClean="0"/>
              <a:t> distilled water) for 10 seconds, followed by centrifugation for two minutes at 1000 rpm. Similarly, 5 </a:t>
            </a:r>
            <a:r>
              <a:rPr lang="en-US" dirty="0" err="1" smtClean="0"/>
              <a:t>μl</a:t>
            </a:r>
            <a:r>
              <a:rPr lang="en-US" dirty="0" smtClean="0"/>
              <a:t> of the supernatant were used for the PCR.</a:t>
            </a:r>
          </a:p>
          <a:p>
            <a:pPr algn="just">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ÙØªÙØ¬Ø© Ø¨Ø­Ø« Ø§ÙØµÙØ± Ø¹Ù âªdna extraction of bacteria by boiling methodâ¬â"/>
          <p:cNvPicPr>
            <a:picLocks noGrp="1"/>
          </p:cNvPicPr>
          <p:nvPr>
            <p:ph idx="1"/>
          </p:nvPr>
        </p:nvPicPr>
        <p:blipFill>
          <a:blip r:embed="rId2" cstate="print"/>
          <a:srcRect/>
          <a:stretch>
            <a:fillRect/>
          </a:stretch>
        </p:blipFill>
        <p:spPr bwMode="auto">
          <a:xfrm>
            <a:off x="428596" y="142852"/>
            <a:ext cx="8143932" cy="650083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621</Words>
  <Application>Microsoft Office PowerPoint</Application>
  <PresentationFormat>عرض على الشاشة (3:4)‏</PresentationFormat>
  <Paragraphs>28</Paragraphs>
  <Slides>8</Slides>
  <Notes>1</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Office Theme</vt:lpstr>
      <vt:lpstr>الشريحة 1</vt:lpstr>
      <vt:lpstr>DNA extraction by boiling</vt:lpstr>
      <vt:lpstr>DNA extraction by boiling</vt:lpstr>
      <vt:lpstr>الشريحة 4</vt:lpstr>
      <vt:lpstr>الشريحة 5</vt:lpstr>
      <vt:lpstr>Methods for DNA extraction</vt:lpstr>
      <vt:lpstr>الشريحة 7</vt:lpstr>
      <vt:lpstr>الشريحة 8</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extraction by boiling</dc:title>
  <dc:creator>Alrawasi</dc:creator>
  <cp:lastModifiedBy>user</cp:lastModifiedBy>
  <cp:revision>4</cp:revision>
  <dcterms:created xsi:type="dcterms:W3CDTF">2018-05-04T19:45:18Z</dcterms:created>
  <dcterms:modified xsi:type="dcterms:W3CDTF">2018-05-15T06:03:36Z</dcterms:modified>
</cp:coreProperties>
</file>